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02" r:id="rId3"/>
    <p:sldId id="303" r:id="rId4"/>
    <p:sldId id="434" r:id="rId5"/>
    <p:sldId id="433" r:id="rId6"/>
    <p:sldId id="436" r:id="rId7"/>
    <p:sldId id="435" r:id="rId8"/>
    <p:sldId id="437" r:id="rId9"/>
    <p:sldId id="438" r:id="rId10"/>
    <p:sldId id="439" r:id="rId11"/>
    <p:sldId id="440" r:id="rId12"/>
    <p:sldId id="442" r:id="rId13"/>
    <p:sldId id="329" r:id="rId14"/>
    <p:sldId id="296" r:id="rId15"/>
    <p:sldId id="281" r:id="rId16"/>
    <p:sldId id="305" r:id="rId17"/>
    <p:sldId id="318" r:id="rId18"/>
    <p:sldId id="306" r:id="rId19"/>
    <p:sldId id="307" r:id="rId20"/>
    <p:sldId id="308" r:id="rId21"/>
    <p:sldId id="309" r:id="rId22"/>
    <p:sldId id="310" r:id="rId23"/>
    <p:sldId id="312" r:id="rId24"/>
    <p:sldId id="311" r:id="rId25"/>
    <p:sldId id="316" r:id="rId26"/>
    <p:sldId id="315" r:id="rId27"/>
    <p:sldId id="3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77"/>
    <p:restoredTop sz="93732"/>
  </p:normalViewPr>
  <p:slideViewPr>
    <p:cSldViewPr snapToGrid="0" snapToObjects="1">
      <p:cViewPr varScale="1">
        <p:scale>
          <a:sx n="96" d="100"/>
          <a:sy n="96" d="100"/>
        </p:scale>
        <p:origin x="16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54960-2FD2-2C48-A350-FA80853967F8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8265-9EB9-8B41-AC39-306DE965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4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6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51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69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36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28C75-60E9-BE4A-8635-52A2B84AF2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6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outliers/" TargetMode="External"/><Relationship Id="rId2" Type="http://schemas.openxmlformats.org/officeDocument/2006/relationships/hyperlink" Target="https://cran.r-project.org/web/packages/MCMCglmm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4900" dirty="0"/>
            </a:br>
            <a:br>
              <a:rPr lang="en-US" sz="4900" dirty="0"/>
            </a:br>
            <a:r>
              <a:rPr lang="en-US" sz="4900" dirty="0"/>
              <a:t>Binary Response Variables, Random vs Fixed Effects, and Outliers </a:t>
            </a:r>
            <a:br>
              <a:rPr lang="en-US" sz="4900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/>
              <a:t>Lecture GLM2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83" y="3153223"/>
            <a:ext cx="7716253" cy="23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- Problems 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11012-32F9-3442-98AD-056B8611C318}"/>
              </a:ext>
            </a:extLst>
          </p:cNvPr>
          <p:cNvSpPr txBox="1"/>
          <p:nvPr/>
        </p:nvSpPr>
        <p:spPr>
          <a:xfrm>
            <a:off x="344384" y="772388"/>
            <a:ext cx="115032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problem with doing this across the whole genome?</a:t>
            </a:r>
          </a:p>
          <a:p>
            <a:endParaRPr lang="en-US" sz="2400" b="1" dirty="0"/>
          </a:p>
          <a:p>
            <a:r>
              <a:rPr lang="en-US" sz="2400" b="1" dirty="0"/>
              <a:t>Multiple tests lead to more false positives!</a:t>
            </a:r>
          </a:p>
          <a:p>
            <a:endParaRPr lang="en-US" sz="2400" b="1" dirty="0"/>
          </a:p>
          <a:p>
            <a:pPr marL="342900" indent="-342900">
              <a:buAutoNum type="arabicParenR"/>
            </a:pPr>
            <a:r>
              <a:rPr lang="en-US" sz="2400" dirty="0"/>
              <a:t>require a higher level of significance 5x10</a:t>
            </a:r>
            <a:r>
              <a:rPr lang="en-US" sz="2400" baseline="30000" dirty="0"/>
              <a:t>-8</a:t>
            </a:r>
          </a:p>
          <a:p>
            <a:pPr marL="342900" indent="-342900">
              <a:buAutoNum type="arabicParenR"/>
            </a:pPr>
            <a:r>
              <a:rPr lang="en-US" sz="2400" dirty="0"/>
              <a:t>only look at the very most significant</a:t>
            </a:r>
          </a:p>
          <a:p>
            <a:pPr marL="342900" indent="-342900">
              <a:buAutoNum type="arabicParenR"/>
            </a:pPr>
            <a:r>
              <a:rPr lang="en-US" sz="2400" dirty="0"/>
              <a:t>lots of more complicated approaches too!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r>
              <a:rPr lang="en-US" sz="2400" b="1" dirty="0"/>
              <a:t>What is one of the most basic requirements of almost all statistical tests?</a:t>
            </a:r>
          </a:p>
          <a:p>
            <a:endParaRPr lang="en-US" sz="2400" dirty="0"/>
          </a:p>
          <a:p>
            <a:r>
              <a:rPr lang="en-US" sz="2400" b="1" dirty="0"/>
              <a:t>Tests normally assume independence of the data points!</a:t>
            </a:r>
          </a:p>
          <a:p>
            <a:endParaRPr lang="en-US" sz="2400" b="1" dirty="0"/>
          </a:p>
          <a:p>
            <a:pPr marL="457200" indent="-457200">
              <a:buAutoNum type="arabicParenR"/>
            </a:pPr>
            <a:r>
              <a:rPr lang="en-US" sz="2400" dirty="0"/>
              <a:t>Samples from a population will be related to each other due to ancestry (trees!)</a:t>
            </a:r>
          </a:p>
          <a:p>
            <a:pPr marL="457200" indent="-457200">
              <a:buAutoNum type="arabicParenR"/>
            </a:pPr>
            <a:r>
              <a:rPr lang="en-US" sz="2400" dirty="0"/>
              <a:t>DNA sequencing is not done equally in all groups of people (western samples are usually over represented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51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- Problems 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11012-32F9-3442-98AD-056B8611C318}"/>
              </a:ext>
            </a:extLst>
          </p:cNvPr>
          <p:cNvSpPr txBox="1"/>
          <p:nvPr/>
        </p:nvSpPr>
        <p:spPr>
          <a:xfrm>
            <a:off x="344384" y="772388"/>
            <a:ext cx="715697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epistasis?</a:t>
            </a:r>
          </a:p>
          <a:p>
            <a:endParaRPr lang="en-US" sz="2400" b="1" dirty="0"/>
          </a:p>
          <a:p>
            <a:r>
              <a:rPr lang="en-US" sz="2400" b="1" dirty="0"/>
              <a:t>It is the case where the impact of a genotype at one locus depend on the genotype at another locus!</a:t>
            </a:r>
          </a:p>
          <a:p>
            <a:endParaRPr lang="en-US" sz="2400" b="1" dirty="0"/>
          </a:p>
          <a:p>
            <a:r>
              <a:rPr lang="en-US" sz="2400" dirty="0"/>
              <a:t>To find this type of effect you would need to look at all pairs of genotypes. How many tests would we need to do then?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About 6 orders of magnitude more tests would be required.</a:t>
            </a:r>
          </a:p>
          <a:p>
            <a:endParaRPr lang="en-US" sz="2400" dirty="0"/>
          </a:p>
          <a:p>
            <a:r>
              <a:rPr lang="en-US" sz="2400" dirty="0"/>
              <a:t>Humans have around 4,000,000 sites that are variable like this which equates to 7,999,998,000,000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0E7400-7DDF-E447-B893-8D2EF24AE5CF}"/>
              </a:ext>
            </a:extLst>
          </p:cNvPr>
          <p:cNvGrpSpPr/>
          <p:nvPr/>
        </p:nvGrpSpPr>
        <p:grpSpPr>
          <a:xfrm>
            <a:off x="7547115" y="874869"/>
            <a:ext cx="3779632" cy="3267672"/>
            <a:chOff x="6383333" y="3428999"/>
            <a:chExt cx="3779632" cy="32676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E4B0F3-33A8-6142-830B-6D01B1776169}"/>
                </a:ext>
              </a:extLst>
            </p:cNvPr>
            <p:cNvSpPr/>
            <p:nvPr/>
          </p:nvSpPr>
          <p:spPr>
            <a:xfrm>
              <a:off x="6905502" y="3429000"/>
              <a:ext cx="3257463" cy="289833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BBF505-B813-F147-9CF5-1F1252B4792A}"/>
                </a:ext>
              </a:extLst>
            </p:cNvPr>
            <p:cNvSpPr txBox="1"/>
            <p:nvPr/>
          </p:nvSpPr>
          <p:spPr>
            <a:xfrm>
              <a:off x="6997017" y="6327339"/>
              <a:ext cx="3074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AA                   AT                    TT</a:t>
              </a:r>
            </a:p>
          </p:txBody>
        </p:sp>
        <p:pic>
          <p:nvPicPr>
            <p:cNvPr id="7" name="Graphic 6" descr="Cow">
              <a:extLst>
                <a:ext uri="{FF2B5EF4-FFF2-40B4-BE49-F238E27FC236}">
                  <a16:creationId xmlns:a16="http://schemas.microsoft.com/office/drawing/2014/main" id="{21A0C142-82E4-7A4C-8781-A6268B085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9296" y="5509965"/>
              <a:ext cx="708167" cy="708167"/>
            </a:xfrm>
            <a:prstGeom prst="rect">
              <a:avLst/>
            </a:prstGeom>
          </p:spPr>
        </p:pic>
        <p:pic>
          <p:nvPicPr>
            <p:cNvPr id="8" name="Graphic 7" descr="Cow">
              <a:extLst>
                <a:ext uri="{FF2B5EF4-FFF2-40B4-BE49-F238E27FC236}">
                  <a16:creationId xmlns:a16="http://schemas.microsoft.com/office/drawing/2014/main" id="{094EBD3C-C967-F746-B6CC-81F48F100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97017" y="3429000"/>
              <a:ext cx="708167" cy="708167"/>
            </a:xfrm>
            <a:prstGeom prst="rect">
              <a:avLst/>
            </a:prstGeom>
          </p:spPr>
        </p:pic>
        <p:pic>
          <p:nvPicPr>
            <p:cNvPr id="9" name="Graphic 8" descr="Cow">
              <a:extLst>
                <a:ext uri="{FF2B5EF4-FFF2-40B4-BE49-F238E27FC236}">
                  <a16:creationId xmlns:a16="http://schemas.microsoft.com/office/drawing/2014/main" id="{5B4C7497-3504-1C49-BFE8-2F41BCAA7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7017" y="4495253"/>
              <a:ext cx="708167" cy="708167"/>
            </a:xfrm>
            <a:prstGeom prst="rect">
              <a:avLst/>
            </a:prstGeom>
          </p:spPr>
        </p:pic>
        <p:pic>
          <p:nvPicPr>
            <p:cNvPr id="20" name="Graphic 19" descr="Cow">
              <a:extLst>
                <a:ext uri="{FF2B5EF4-FFF2-40B4-BE49-F238E27FC236}">
                  <a16:creationId xmlns:a16="http://schemas.microsoft.com/office/drawing/2014/main" id="{34A1B64B-0C56-E247-8C21-BC1F3692B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3281" y="3428999"/>
              <a:ext cx="708167" cy="708167"/>
            </a:xfrm>
            <a:prstGeom prst="rect">
              <a:avLst/>
            </a:prstGeom>
          </p:spPr>
        </p:pic>
        <p:pic>
          <p:nvPicPr>
            <p:cNvPr id="21" name="Graphic 20" descr="Cow">
              <a:extLst>
                <a:ext uri="{FF2B5EF4-FFF2-40B4-BE49-F238E27FC236}">
                  <a16:creationId xmlns:a16="http://schemas.microsoft.com/office/drawing/2014/main" id="{D6E74739-F3B3-EC4E-AED3-C7253A605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3281" y="5509965"/>
              <a:ext cx="708167" cy="708167"/>
            </a:xfrm>
            <a:prstGeom prst="rect">
              <a:avLst/>
            </a:prstGeom>
          </p:spPr>
        </p:pic>
        <p:pic>
          <p:nvPicPr>
            <p:cNvPr id="22" name="Graphic 21" descr="Cow">
              <a:extLst>
                <a:ext uri="{FF2B5EF4-FFF2-40B4-BE49-F238E27FC236}">
                  <a16:creationId xmlns:a16="http://schemas.microsoft.com/office/drawing/2014/main" id="{D5CC10BE-E1D8-404C-A6C2-5F724BA9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63280" y="4471689"/>
              <a:ext cx="708167" cy="708167"/>
            </a:xfrm>
            <a:prstGeom prst="rect">
              <a:avLst/>
            </a:prstGeom>
          </p:spPr>
        </p:pic>
        <p:pic>
          <p:nvPicPr>
            <p:cNvPr id="23" name="Graphic 22" descr="Cow">
              <a:extLst>
                <a:ext uri="{FF2B5EF4-FFF2-40B4-BE49-F238E27FC236}">
                  <a16:creationId xmlns:a16="http://schemas.microsoft.com/office/drawing/2014/main" id="{1E74C2B3-6EF1-A247-B795-B921D1B1C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5705" y="5509965"/>
              <a:ext cx="708167" cy="708167"/>
            </a:xfrm>
            <a:prstGeom prst="rect">
              <a:avLst/>
            </a:prstGeom>
          </p:spPr>
        </p:pic>
        <p:pic>
          <p:nvPicPr>
            <p:cNvPr id="24" name="Graphic 23" descr="Cow">
              <a:extLst>
                <a:ext uri="{FF2B5EF4-FFF2-40B4-BE49-F238E27FC236}">
                  <a16:creationId xmlns:a16="http://schemas.microsoft.com/office/drawing/2014/main" id="{E9BFDECE-87F0-5542-8B8E-F32D86A9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0149" y="3428999"/>
              <a:ext cx="708167" cy="708167"/>
            </a:xfrm>
            <a:prstGeom prst="rect">
              <a:avLst/>
            </a:prstGeom>
          </p:spPr>
        </p:pic>
        <p:pic>
          <p:nvPicPr>
            <p:cNvPr id="25" name="Graphic 24" descr="Cow">
              <a:extLst>
                <a:ext uri="{FF2B5EF4-FFF2-40B4-BE49-F238E27FC236}">
                  <a16:creationId xmlns:a16="http://schemas.microsoft.com/office/drawing/2014/main" id="{95308BB2-1AA3-FA40-AF5D-7E6792FE2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0148" y="4471689"/>
              <a:ext cx="708167" cy="70816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CAB15A-352B-814F-84CF-1D3FA62FD757}"/>
                </a:ext>
              </a:extLst>
            </p:cNvPr>
            <p:cNvSpPr txBox="1"/>
            <p:nvPr/>
          </p:nvSpPr>
          <p:spPr>
            <a:xfrm>
              <a:off x="6383333" y="3595253"/>
              <a:ext cx="476412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GG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GT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sz="1200" dirty="0"/>
            </a:p>
            <a:p>
              <a:r>
                <a:rPr lang="en-US" dirty="0"/>
                <a:t>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858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- Problems 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11012-32F9-3442-98AD-056B8611C318}"/>
              </a:ext>
            </a:extLst>
          </p:cNvPr>
          <p:cNvSpPr txBox="1"/>
          <p:nvPr/>
        </p:nvSpPr>
        <p:spPr>
          <a:xfrm>
            <a:off x="344383" y="772388"/>
            <a:ext cx="106165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about the environment?</a:t>
            </a:r>
          </a:p>
          <a:p>
            <a:endParaRPr lang="en-US" sz="2400" b="1" dirty="0"/>
          </a:p>
          <a:p>
            <a:r>
              <a:rPr lang="en-US" sz="2400" b="1" dirty="0"/>
              <a:t>Many diseases have a strong environmental component (heart disease, diabetes, cancer, etc.)</a:t>
            </a:r>
          </a:p>
          <a:p>
            <a:endParaRPr lang="en-US" sz="2400" b="1" dirty="0"/>
          </a:p>
          <a:p>
            <a:r>
              <a:rPr lang="en-US" sz="2400" dirty="0"/>
              <a:t>If these are left out of the study often what is discovered is actually genetic variation that happens to coincide with environmental factors?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If a disease is more common in Europeans than Africans or Asians but it is because of a lifestyle characteristic any genetic variation that is common in Europeans but rare in Africans and Asians could appear associated with the disease.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78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Mixed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Mixed models are models that include fixed and and random effects.</a:t>
            </a:r>
          </a:p>
          <a:p>
            <a:endParaRPr lang="en-US" sz="2800" dirty="0"/>
          </a:p>
          <a:p>
            <a:r>
              <a:rPr lang="en-US" sz="2800" dirty="0"/>
              <a:t>Fixed effects can be repeated by other researchers. These are the variables that you are interested in studying.</a:t>
            </a:r>
          </a:p>
          <a:p>
            <a:endParaRPr lang="en-US" sz="2800" dirty="0"/>
          </a:p>
          <a:p>
            <a:r>
              <a:rPr lang="en-US" sz="2800" dirty="0"/>
              <a:t>Random effects are usually nuisance parameters. These are variables that other researchers cannot replicate and you are not interested in inferring anything about them.</a:t>
            </a:r>
          </a:p>
        </p:txBody>
      </p:sp>
    </p:spTree>
    <p:extLst>
      <p:ext uri="{BB962C8B-B14F-4D97-AF65-F5344CB8AC3E}">
        <p14:creationId xmlns:p14="http://schemas.microsoft.com/office/powerpoint/2010/main" val="156831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Mixed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Fixed effects are the variables whose impact we wish to determine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Characteristics of the media or habitat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Experimental treatments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Age groups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Time points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Mutant genotypes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/>
              <a:t>Conclusions that you reach are only applicable to the groups or treatments you include in the study</a:t>
            </a:r>
          </a:p>
        </p:txBody>
      </p:sp>
    </p:spTree>
    <p:extLst>
      <p:ext uri="{BB962C8B-B14F-4D97-AF65-F5344CB8AC3E}">
        <p14:creationId xmlns:p14="http://schemas.microsoft.com/office/powerpoint/2010/main" val="862157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fixed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Reciprocal relocation experiment to investigate how genotype and habitat interact to determine the fitness of stickleback fish (Rundle 2002).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29" y="1294063"/>
            <a:ext cx="4925765" cy="349450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86282"/>
              </p:ext>
            </p:extLst>
          </p:nvPr>
        </p:nvGraphicFramePr>
        <p:xfrm>
          <a:off x="864347" y="3595213"/>
          <a:ext cx="4489705" cy="185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20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Source habitat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94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932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Test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habitat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12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932"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7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046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fixed effects (two factor ANOVA)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151" y="1166908"/>
            <a:ext cx="5777307" cy="43907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4" y="1347159"/>
            <a:ext cx="5407974" cy="42104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0094" y="286682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B6B5B-5114-A747-AD8A-773AD86B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71" y="3266797"/>
            <a:ext cx="5436427" cy="350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BAD2D-7D56-CF44-B7AA-61319AC47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72" y="935915"/>
            <a:ext cx="5436427" cy="20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Interpreting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B6B5B-5114-A747-AD8A-773AD86B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5" y="1569657"/>
            <a:ext cx="6246865" cy="4031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54508-BB89-4049-985A-A64DC8AF7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00" y="1569656"/>
            <a:ext cx="5177486" cy="40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2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random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randomly sampled categories of a variable that represent groups of individual measurements.  Usually random effects are not repeatable.</a:t>
            </a:r>
          </a:p>
          <a:p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Study sites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Environmental chambers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Families made up of siblings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Measurements within individuals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/>
              <a:t>Conclusions that you reach are applicable only to the sample being studied.</a:t>
            </a:r>
          </a:p>
        </p:txBody>
      </p:sp>
    </p:spTree>
    <p:extLst>
      <p:ext uri="{BB962C8B-B14F-4D97-AF65-F5344CB8AC3E}">
        <p14:creationId xmlns:p14="http://schemas.microsoft.com/office/powerpoint/2010/main" val="384590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random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Sometimes random effects are a nuisance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Field sites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Environmental chambers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Field plots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Repeated measures</a:t>
            </a:r>
          </a:p>
          <a:p>
            <a:endParaRPr lang="en-US" sz="2800" dirty="0"/>
          </a:p>
          <a:p>
            <a:r>
              <a:rPr lang="en-US" sz="2800" dirty="0"/>
              <a:t>Occasionally random effects are of great interest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Families - Heritability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Individuals </a:t>
            </a:r>
            <a:r>
              <a:rPr lang="mr-IN" sz="2800" dirty="0"/>
              <a:t>–</a:t>
            </a:r>
            <a:r>
              <a:rPr lang="en-US" sz="2800" dirty="0"/>
              <a:t> Breeding value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499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GLM and LM function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The GLM and LM function in R takes equations that can be described with the following operators</a:t>
            </a:r>
            <a:endParaRPr lang="en-US" sz="2800" dirty="0">
              <a:effectLst/>
              <a:latin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556" y="2413338"/>
            <a:ext cx="118314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+ 	+X include this variable </a:t>
            </a:r>
          </a:p>
          <a:p>
            <a:r>
              <a:rPr lang="en-US" sz="2800" dirty="0"/>
              <a:t>: 	X:Z include the interaction between these variables </a:t>
            </a:r>
          </a:p>
          <a:p>
            <a:r>
              <a:rPr lang="en-US" sz="2800" dirty="0"/>
              <a:t>∗ 	X∗Y include these variables and the interactions between them </a:t>
            </a:r>
          </a:p>
          <a:p>
            <a:r>
              <a:rPr lang="en-US" sz="2800" dirty="0"/>
              <a:t>^ 	(X + Z + W)^3 include these variables and all interactions up to three way </a:t>
            </a:r>
          </a:p>
        </p:txBody>
      </p:sp>
    </p:spTree>
    <p:extLst>
      <p:ext uri="{BB962C8B-B14F-4D97-AF65-F5344CB8AC3E}">
        <p14:creationId xmlns:p14="http://schemas.microsoft.com/office/powerpoint/2010/main" val="22521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random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Impact of selective regime on horn size. Measure both the left and right horn in 25 beetles from two different selective regimes.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68752"/>
              </p:ext>
            </p:extLst>
          </p:nvPr>
        </p:nvGraphicFramePr>
        <p:xfrm>
          <a:off x="623715" y="2667714"/>
          <a:ext cx="288950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Horn size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Beetle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Selective regime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256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276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423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401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381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409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457" y="1826320"/>
            <a:ext cx="2940758" cy="3429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350292"/>
            <a:ext cx="512635" cy="597862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7" idx="0"/>
          </p:cNvCxnSpPr>
          <p:nvPr/>
        </p:nvCxnSpPr>
        <p:spPr>
          <a:xfrm flipH="1" flipV="1">
            <a:off x="3236499" y="351494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0"/>
          </p:cNvCxnSpPr>
          <p:nvPr/>
        </p:nvCxnSpPr>
        <p:spPr>
          <a:xfrm flipH="1">
            <a:off x="3236499" y="364922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907422"/>
            <a:ext cx="512635" cy="59786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 flipV="1">
            <a:off x="3236499" y="407207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236499" y="420635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4473558"/>
            <a:ext cx="512635" cy="597862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33" idx="0"/>
          </p:cNvCxnSpPr>
          <p:nvPr/>
        </p:nvCxnSpPr>
        <p:spPr>
          <a:xfrm flipH="1" flipV="1">
            <a:off x="3236499" y="463820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3" idx="0"/>
          </p:cNvCxnSpPr>
          <p:nvPr/>
        </p:nvCxnSpPr>
        <p:spPr>
          <a:xfrm flipH="1">
            <a:off x="3236499" y="477248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5030688"/>
            <a:ext cx="512635" cy="59786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3236499" y="519533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236499" y="532961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3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random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Identifying the predictors for the presence or absence of </a:t>
            </a:r>
            <a:r>
              <a:rPr lang="en-US" sz="2800" dirty="0" err="1"/>
              <a:t>Chrysina</a:t>
            </a:r>
            <a:r>
              <a:rPr lang="en-US" sz="2800" dirty="0"/>
              <a:t> beetles.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738164"/>
              </p:ext>
            </p:extLst>
          </p:nvPr>
        </p:nvGraphicFramePr>
        <p:xfrm>
          <a:off x="623715" y="2667714"/>
          <a:ext cx="633053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Number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collected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oak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juniper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site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trip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916" y="1961440"/>
            <a:ext cx="3233478" cy="37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2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Mixed effect models can be fit using the LME function from the package </a:t>
            </a:r>
            <a:r>
              <a:rPr lang="en-US" sz="2800" dirty="0" err="1"/>
              <a:t>nlme</a:t>
            </a:r>
            <a:r>
              <a:rPr lang="en-US" sz="2800" dirty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0894" y="2864978"/>
            <a:ext cx="6053609" cy="1591953"/>
            <a:chOff x="310895" y="3165506"/>
            <a:chExt cx="4910812" cy="12914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5" y="3165506"/>
              <a:ext cx="4910812" cy="12914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53062"/>
              <a:ext cx="3537284" cy="228600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40042" y="3702332"/>
              <a:ext cx="3537284" cy="228600"/>
            </a:xfrm>
            <a:prstGeom prst="rect">
              <a:avLst/>
            </a:prstGeom>
            <a:solidFill>
              <a:srgbClr val="00B050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54683" y="2055827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Fixed effects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4683" y="2824639"/>
            <a:ext cx="165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effects</a:t>
            </a:r>
          </a:p>
        </p:txBody>
      </p: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6186523" y="2240493"/>
            <a:ext cx="868160" cy="1145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9" idx="3"/>
          </p:cNvCxnSpPr>
          <p:nvPr/>
        </p:nvCxnSpPr>
        <p:spPr>
          <a:xfrm flipH="1">
            <a:off x="6186523" y="3009305"/>
            <a:ext cx="868160" cy="658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2" idx="0"/>
          </p:cNvCxnSpPr>
          <p:nvPr/>
        </p:nvCxnSpPr>
        <p:spPr>
          <a:xfrm flipV="1">
            <a:off x="3091091" y="3808527"/>
            <a:ext cx="1144025" cy="868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1758" y="4676954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Repeated measures at sites can’t </a:t>
            </a:r>
          </a:p>
          <a:p>
            <a:pPr algn="ctr"/>
            <a:r>
              <a:rPr lang="en-US" dirty="0"/>
              <a:t>be treated as independent</a:t>
            </a:r>
          </a:p>
        </p:txBody>
      </p:sp>
    </p:spTree>
    <p:extLst>
      <p:ext uri="{BB962C8B-B14F-4D97-AF65-F5344CB8AC3E}">
        <p14:creationId xmlns:p14="http://schemas.microsoft.com/office/powerpoint/2010/main" val="1662823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493042" y="1747765"/>
            <a:ext cx="5370762" cy="875119"/>
            <a:chOff x="310895" y="3418087"/>
            <a:chExt cx="4910812" cy="8001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59" b="18481"/>
            <a:stretch/>
          </p:blipFill>
          <p:spPr>
            <a:xfrm>
              <a:off x="310895" y="3418087"/>
              <a:ext cx="4910812" cy="80017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18087"/>
              <a:ext cx="1319845" cy="263575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42" y="2622884"/>
            <a:ext cx="5370762" cy="3595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2618414"/>
            <a:ext cx="5231498" cy="3599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1733952"/>
            <a:ext cx="5231498" cy="8844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49859" y="1733951"/>
            <a:ext cx="793341" cy="302075"/>
          </a:xfrm>
          <a:prstGeom prst="rect">
            <a:avLst/>
          </a:prstGeom>
          <a:solidFill>
            <a:srgbClr val="ED7D31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4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Mixed effect models can be fit using the LME function from the package </a:t>
            </a:r>
            <a:r>
              <a:rPr lang="en-US" sz="2800" dirty="0" err="1"/>
              <a:t>nlme</a:t>
            </a:r>
            <a:r>
              <a:rPr lang="en-US" sz="2800" dirty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1584824"/>
            <a:ext cx="3675552" cy="4641920"/>
            <a:chOff x="0" y="1584824"/>
            <a:chExt cx="3675552" cy="46419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89747"/>
              <a:ext cx="3675552" cy="40369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2" y="1584824"/>
              <a:ext cx="3662990" cy="60692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962392" y="1590968"/>
            <a:ext cx="3893608" cy="4635776"/>
            <a:chOff x="3962392" y="1590968"/>
            <a:chExt cx="3893608" cy="46357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3" y="2189747"/>
              <a:ext cx="3893607" cy="40369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2" y="1590968"/>
              <a:ext cx="3443588" cy="61147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142841" y="1572792"/>
            <a:ext cx="4049159" cy="4653952"/>
            <a:chOff x="8142841" y="1572792"/>
            <a:chExt cx="4049159" cy="46539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2" y="2189746"/>
              <a:ext cx="4049158" cy="403699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1" y="1572792"/>
              <a:ext cx="3770928" cy="62965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84421" y="6328611"/>
            <a:ext cx="925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report your </a:t>
            </a:r>
            <a:r>
              <a:rPr lang="en-US" dirty="0" err="1"/>
              <a:t>df</a:t>
            </a:r>
            <a:r>
              <a:rPr lang="en-US" dirty="0"/>
              <a:t> with your F-statistic the reviewer will know if you did the right type of model</a:t>
            </a:r>
          </a:p>
        </p:txBody>
      </p:sp>
    </p:spTree>
    <p:extLst>
      <p:ext uri="{BB962C8B-B14F-4D97-AF65-F5344CB8AC3E}">
        <p14:creationId xmlns:p14="http://schemas.microsoft.com/office/powerpoint/2010/main" val="497468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Considerations for models with random effects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11178188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Most software will assume that all factors are fixed unless you specify them as mixed.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Designating factors as random effects takes extra work.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The lm function treats all predictors as fixed effects.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Treating random effects as fixed effects is fundamentally wrong.</a:t>
            </a:r>
          </a:p>
        </p:txBody>
      </p:sp>
    </p:spTree>
    <p:extLst>
      <p:ext uri="{BB962C8B-B14F-4D97-AF65-F5344CB8AC3E}">
        <p14:creationId xmlns:p14="http://schemas.microsoft.com/office/powerpoint/2010/main" val="120506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 Types of outliers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095437"/>
            <a:ext cx="530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Obviously erroneously recorded or measured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259" y="3656633"/>
            <a:ext cx="59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Extreme data point that doesn’t impact statistic of interest but does impact p-value.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403"/>
          <a:stretch/>
        </p:blipFill>
        <p:spPr>
          <a:xfrm>
            <a:off x="7700211" y="4375581"/>
            <a:ext cx="3609399" cy="2422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367"/>
          <a:stretch/>
        </p:blipFill>
        <p:spPr>
          <a:xfrm>
            <a:off x="7700211" y="1447840"/>
            <a:ext cx="3625672" cy="2434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720"/>
          <a:stretch/>
        </p:blipFill>
        <p:spPr>
          <a:xfrm>
            <a:off x="1487237" y="4302963"/>
            <a:ext cx="3635468" cy="24293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82736" y="3979799"/>
            <a:ext cx="464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Extreme data point that creates significance.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97331" y="1095437"/>
            <a:ext cx="534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Extreme data point </a:t>
            </a:r>
            <a:r>
              <a:rPr lang="en-US"/>
              <a:t>that impacts </a:t>
            </a:r>
            <a:r>
              <a:rPr lang="en-US" dirty="0"/>
              <a:t>statistic of interest. </a:t>
            </a:r>
          </a:p>
        </p:txBody>
      </p:sp>
    </p:spTree>
    <p:extLst>
      <p:ext uri="{BB962C8B-B14F-4D97-AF65-F5344CB8AC3E}">
        <p14:creationId xmlns:p14="http://schemas.microsoft.com/office/powerpoint/2010/main" val="526522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9692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2"/>
              </a:rPr>
              <a:t>MCMCMglmm</a:t>
            </a:r>
            <a:r>
              <a:rPr lang="en-US" dirty="0"/>
              <a:t>: Fit mixed models with phylogenetic or pedigree information in a Bayesian framework.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Outlier Package</a:t>
            </a:r>
            <a:r>
              <a:rPr lang="en-US" dirty="0"/>
              <a:t>: Apply outlier tests to identify possible outlier </a:t>
            </a:r>
            <a:r>
              <a:rPr lang="en-US" dirty="0" err="1"/>
              <a:t>datapoints</a:t>
            </a:r>
            <a:r>
              <a:rPr lang="en-US" dirty="0"/>
              <a:t> - I don</a:t>
            </a:r>
            <a:r>
              <a:rPr lang="mr-IN" dirty="0"/>
              <a:t>’</a:t>
            </a:r>
            <a:r>
              <a:rPr lang="en-US" dirty="0"/>
              <a:t>t recommend this.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1463A-7C6D-B24A-B91F-09B3D2B40394}"/>
              </a:ext>
            </a:extLst>
          </p:cNvPr>
          <p:cNvSpPr txBox="1"/>
          <p:nvPr/>
        </p:nvSpPr>
        <p:spPr>
          <a:xfrm>
            <a:off x="409074" y="3352800"/>
            <a:ext cx="2759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Paper for next Wednesday </a:t>
            </a:r>
          </a:p>
          <a:p>
            <a:r>
              <a:rPr lang="en-US" b="1" dirty="0">
                <a:solidFill>
                  <a:srgbClr val="C00000"/>
                </a:solidFill>
              </a:rPr>
              <a:t>Post example code</a:t>
            </a:r>
          </a:p>
          <a:p>
            <a:r>
              <a:rPr lang="en-US" b="1" dirty="0">
                <a:solidFill>
                  <a:srgbClr val="C00000"/>
                </a:solidFill>
              </a:rPr>
              <a:t>No class on Monday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6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 versus the math implied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2" b="84079"/>
          <a:stretch/>
        </p:blipFill>
        <p:spPr>
          <a:xfrm>
            <a:off x="329507" y="1302443"/>
            <a:ext cx="3760355" cy="692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7" y="3095932"/>
            <a:ext cx="3786054" cy="7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89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</a:t>
            </a:r>
          </a:p>
          <a:p>
            <a:endParaRPr lang="en-US" sz="1000" dirty="0"/>
          </a:p>
        </p:txBody>
      </p:sp>
      <p:pic>
        <p:nvPicPr>
          <p:cNvPr id="4098" name="Picture 2" descr="Genome-wide association study - Wikipedia">
            <a:extLst>
              <a:ext uri="{FF2B5EF4-FFF2-40B4-BE49-F238E27FC236}">
                <a16:creationId xmlns:a16="http://schemas.microsoft.com/office/drawing/2014/main" id="{869E0FF6-5703-F04C-AF83-EBBEB73E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688"/>
            <a:ext cx="6266046" cy="243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nome-Wide Association Studies - ACSH Explains | American Council on  Science and Health">
            <a:extLst>
              <a:ext uri="{FF2B5EF4-FFF2-40B4-BE49-F238E27FC236}">
                <a16:creationId xmlns:a16="http://schemas.microsoft.com/office/drawing/2014/main" id="{927AD330-1101-F146-AC60-0465A4F7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591797"/>
            <a:ext cx="6177146" cy="282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enome-wide association studies in lung disease | Thorax">
            <a:extLst>
              <a:ext uri="{FF2B5EF4-FFF2-40B4-BE49-F238E27FC236}">
                <a16:creationId xmlns:a16="http://schemas.microsoft.com/office/drawing/2014/main" id="{BDABCAC1-4379-A641-BF78-1329E54B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18" y="1641876"/>
            <a:ext cx="5694782" cy="33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35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</a:t>
            </a:r>
          </a:p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EEDE9-3F9A-F741-B27A-29B705E01C4F}"/>
              </a:ext>
            </a:extLst>
          </p:cNvPr>
          <p:cNvSpPr txBox="1"/>
          <p:nvPr/>
        </p:nvSpPr>
        <p:spPr>
          <a:xfrm>
            <a:off x="1196740" y="1463039"/>
            <a:ext cx="88937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GWAS: Genome wide association study.</a:t>
            </a:r>
          </a:p>
          <a:p>
            <a:endParaRPr lang="en-US" sz="2400" dirty="0"/>
          </a:p>
          <a:p>
            <a:r>
              <a:rPr lang="en-US" sz="2400" dirty="0"/>
              <a:t>The goal of GWAS is to determine what genes have alleles that are responsible for a trait of interest. The trait can be any measurable trait in any organism that you wish to study. For instance, a disease in humans, an economically important trait of a crop or domestic animal, an adaptation like a certain color pattern in birds, etc.</a:t>
            </a:r>
          </a:p>
        </p:txBody>
      </p:sp>
    </p:spTree>
    <p:extLst>
      <p:ext uri="{BB962C8B-B14F-4D97-AF65-F5344CB8AC3E}">
        <p14:creationId xmlns:p14="http://schemas.microsoft.com/office/powerpoint/2010/main" val="2547424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Discrete condition (often disease)</a:t>
            </a:r>
          </a:p>
          <a:p>
            <a:endParaRPr lang="en-US" sz="1000" dirty="0"/>
          </a:p>
        </p:txBody>
      </p:sp>
      <p:pic>
        <p:nvPicPr>
          <p:cNvPr id="7170" name="Picture 2" descr="What are genome wide association studies (GWAS)? | GWAS Catalog">
            <a:extLst>
              <a:ext uri="{FF2B5EF4-FFF2-40B4-BE49-F238E27FC236}">
                <a16:creationId xmlns:a16="http://schemas.microsoft.com/office/drawing/2014/main" id="{79A6FE6F-A392-F547-A6B2-278B72955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39"/>
          <a:stretch/>
        </p:blipFill>
        <p:spPr bwMode="auto">
          <a:xfrm>
            <a:off x="1981200" y="958850"/>
            <a:ext cx="8229600" cy="289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2438400" y="3872116"/>
            <a:ext cx="7772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&gt;case 1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&gt;case 2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AGTTGACTACTGCATACTCGTGCTAGCTGACTGTCGTACGTACGTAGCTAGTGATCGATCGATGCTAGCTA&gt;case 3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&gt;control 1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AGTTGACTACTGCATACTCGTGCTAGCTGACTGTCGTACGTACGTAGCTAGTGATCGATCGATGCTAGCTA&gt;control 2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&gt;control 3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</a:t>
            </a:r>
          </a:p>
          <a:p>
            <a:endParaRPr lang="en-US" sz="14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9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Continuous trait</a:t>
            </a:r>
          </a:p>
          <a:p>
            <a:endParaRPr lang="en-US" sz="10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2438400" y="3872116"/>
            <a:ext cx="7772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&gt;sample 1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&gt;sample 2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AGTTGACTACTGCATACTCGTGCTAGCTGACTGTCGTACGTACGTAGCTAGTGATCGATCGATGCTAGCTA&gt;sample 3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&gt;sample 4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AGTTGACTACTGCATACTCGTGCTAGCTGACTGTCGTACGTACGTAGCTAGTGATCGATCGATGCTAGCTA&gt;sample 5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CATACTACTACTGAACGTTTGCTCCTGCtactatctctctctctctctctttctctctctctctctCATGC &gt;sample 6</a:t>
            </a:r>
          </a:p>
          <a:p>
            <a:r>
              <a:rPr lang="en-US" sz="14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AGTTGACTACTGCATACTCGTGCTAGCTGACTGTCGTACGTACGTAGCTAGTGATCGATCGATGCTAGCTA</a:t>
            </a:r>
          </a:p>
          <a:p>
            <a:endParaRPr lang="en-US" sz="14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  <p:pic>
        <p:nvPicPr>
          <p:cNvPr id="6" name="Graphic 5" descr="Cow">
            <a:extLst>
              <a:ext uri="{FF2B5EF4-FFF2-40B4-BE49-F238E27FC236}">
                <a16:creationId xmlns:a16="http://schemas.microsoft.com/office/drawing/2014/main" id="{B9B5825A-9469-0749-B4CE-914750BE3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117" y="1260028"/>
            <a:ext cx="914400" cy="914400"/>
          </a:xfrm>
          <a:prstGeom prst="rect">
            <a:avLst/>
          </a:prstGeom>
        </p:spPr>
      </p:pic>
      <p:pic>
        <p:nvPicPr>
          <p:cNvPr id="10" name="Graphic 9" descr="Cow">
            <a:extLst>
              <a:ext uri="{FF2B5EF4-FFF2-40B4-BE49-F238E27FC236}">
                <a16:creationId xmlns:a16="http://schemas.microsoft.com/office/drawing/2014/main" id="{88A0277C-B544-8D4B-B2BE-56CB69FAE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0748" y="2261272"/>
            <a:ext cx="914400" cy="914400"/>
          </a:xfrm>
          <a:prstGeom prst="rect">
            <a:avLst/>
          </a:prstGeom>
        </p:spPr>
      </p:pic>
      <p:pic>
        <p:nvPicPr>
          <p:cNvPr id="11" name="Graphic 10" descr="Cow">
            <a:extLst>
              <a:ext uri="{FF2B5EF4-FFF2-40B4-BE49-F238E27FC236}">
                <a16:creationId xmlns:a16="http://schemas.microsoft.com/office/drawing/2014/main" id="{8189CD77-4201-244D-AD49-8031E612B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4600" y="958656"/>
            <a:ext cx="914400" cy="914400"/>
          </a:xfrm>
          <a:prstGeom prst="rect">
            <a:avLst/>
          </a:prstGeom>
        </p:spPr>
      </p:pic>
      <p:pic>
        <p:nvPicPr>
          <p:cNvPr id="12" name="Graphic 11" descr="Cow">
            <a:extLst>
              <a:ext uri="{FF2B5EF4-FFF2-40B4-BE49-F238E27FC236}">
                <a16:creationId xmlns:a16="http://schemas.microsoft.com/office/drawing/2014/main" id="{8EDA1030-E186-3544-87D6-0460FECF4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7760" y="2108872"/>
            <a:ext cx="914400" cy="914400"/>
          </a:xfrm>
          <a:prstGeom prst="rect">
            <a:avLst/>
          </a:prstGeom>
        </p:spPr>
      </p:pic>
      <p:pic>
        <p:nvPicPr>
          <p:cNvPr id="13" name="Graphic 12" descr="Cow">
            <a:extLst>
              <a:ext uri="{FF2B5EF4-FFF2-40B4-BE49-F238E27FC236}">
                <a16:creationId xmlns:a16="http://schemas.microsoft.com/office/drawing/2014/main" id="{EC1AD995-3279-FE40-9C08-D9A587876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3360" y="958656"/>
            <a:ext cx="914400" cy="914400"/>
          </a:xfrm>
          <a:prstGeom prst="rect">
            <a:avLst/>
          </a:prstGeom>
        </p:spPr>
      </p:pic>
      <p:pic>
        <p:nvPicPr>
          <p:cNvPr id="14" name="Graphic 13" descr="Cow">
            <a:extLst>
              <a:ext uri="{FF2B5EF4-FFF2-40B4-BE49-F238E27FC236}">
                <a16:creationId xmlns:a16="http://schemas.microsoft.com/office/drawing/2014/main" id="{CF784612-7A8B-DD49-B774-DE6A723364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2324" y="1061600"/>
            <a:ext cx="914400" cy="914400"/>
          </a:xfrm>
          <a:prstGeom prst="rect">
            <a:avLst/>
          </a:prstGeom>
        </p:spPr>
      </p:pic>
      <p:pic>
        <p:nvPicPr>
          <p:cNvPr id="15" name="Graphic 14" descr="Cow">
            <a:extLst>
              <a:ext uri="{FF2B5EF4-FFF2-40B4-BE49-F238E27FC236}">
                <a16:creationId xmlns:a16="http://schemas.microsoft.com/office/drawing/2014/main" id="{213373D8-9EED-0C4A-BF02-75A64716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4357" y="1873056"/>
            <a:ext cx="914400" cy="914400"/>
          </a:xfrm>
          <a:prstGeom prst="rect">
            <a:avLst/>
          </a:prstGeom>
        </p:spPr>
      </p:pic>
      <p:pic>
        <p:nvPicPr>
          <p:cNvPr id="16" name="Graphic 15" descr="Cow">
            <a:extLst>
              <a:ext uri="{FF2B5EF4-FFF2-40B4-BE49-F238E27FC236}">
                <a16:creationId xmlns:a16="http://schemas.microsoft.com/office/drawing/2014/main" id="{D3BEAE1B-CDC6-EE41-9E82-5BE80392B9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4254" y="2269912"/>
            <a:ext cx="914400" cy="914400"/>
          </a:xfrm>
          <a:prstGeom prst="rect">
            <a:avLst/>
          </a:prstGeom>
        </p:spPr>
      </p:pic>
      <p:pic>
        <p:nvPicPr>
          <p:cNvPr id="17" name="Graphic 16" descr="Cow">
            <a:extLst>
              <a:ext uri="{FF2B5EF4-FFF2-40B4-BE49-F238E27FC236}">
                <a16:creationId xmlns:a16="http://schemas.microsoft.com/office/drawing/2014/main" id="{76E73B2D-4EDA-2446-9A2E-9477E2C7A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4052" y="21462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Continuous trait</a:t>
            </a:r>
          </a:p>
          <a:p>
            <a:endParaRPr lang="en-US" sz="10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593767" y="1056625"/>
            <a:ext cx="50545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</p:txBody>
      </p:sp>
      <p:pic>
        <p:nvPicPr>
          <p:cNvPr id="14" name="Graphic 13" descr="Cow">
            <a:extLst>
              <a:ext uri="{FF2B5EF4-FFF2-40B4-BE49-F238E27FC236}">
                <a16:creationId xmlns:a16="http://schemas.microsoft.com/office/drawing/2014/main" id="{CF784612-7A8B-DD49-B774-DE6A72336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04" y="2974751"/>
            <a:ext cx="338842" cy="338842"/>
          </a:xfrm>
          <a:prstGeom prst="rect">
            <a:avLst/>
          </a:prstGeom>
        </p:spPr>
      </p:pic>
      <p:pic>
        <p:nvPicPr>
          <p:cNvPr id="15" name="Graphic 14" descr="Cow">
            <a:extLst>
              <a:ext uri="{FF2B5EF4-FFF2-40B4-BE49-F238E27FC236}">
                <a16:creationId xmlns:a16="http://schemas.microsoft.com/office/drawing/2014/main" id="{213373D8-9EED-0C4A-BF02-75A64716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1326730"/>
            <a:ext cx="338842" cy="338842"/>
          </a:xfrm>
          <a:prstGeom prst="rect">
            <a:avLst/>
          </a:prstGeom>
        </p:spPr>
      </p:pic>
      <p:pic>
        <p:nvPicPr>
          <p:cNvPr id="17" name="Graphic 16" descr="Cow">
            <a:extLst>
              <a:ext uri="{FF2B5EF4-FFF2-40B4-BE49-F238E27FC236}">
                <a16:creationId xmlns:a16="http://schemas.microsoft.com/office/drawing/2014/main" id="{76E73B2D-4EDA-2446-9A2E-9477E2C7A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2210149"/>
            <a:ext cx="338842" cy="3388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2F97B6-3119-AA43-B5B0-D323660617A5}"/>
              </a:ext>
            </a:extLst>
          </p:cNvPr>
          <p:cNvSpPr/>
          <p:nvPr/>
        </p:nvSpPr>
        <p:spPr>
          <a:xfrm>
            <a:off x="7493331" y="1479279"/>
            <a:ext cx="3257463" cy="28983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Cow">
            <a:extLst>
              <a:ext uri="{FF2B5EF4-FFF2-40B4-BE49-F238E27FC236}">
                <a16:creationId xmlns:a16="http://schemas.microsoft.com/office/drawing/2014/main" id="{075737E2-C1EE-CF40-AFD7-8FC51ACE5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75" y="4778427"/>
            <a:ext cx="338842" cy="338842"/>
          </a:xfrm>
          <a:prstGeom prst="rect">
            <a:avLst/>
          </a:prstGeom>
        </p:spPr>
      </p:pic>
      <p:pic>
        <p:nvPicPr>
          <p:cNvPr id="19" name="Graphic 18" descr="Cow">
            <a:extLst>
              <a:ext uri="{FF2B5EF4-FFF2-40B4-BE49-F238E27FC236}">
                <a16:creationId xmlns:a16="http://schemas.microsoft.com/office/drawing/2014/main" id="{B50CB5B2-F96E-6E4A-8440-51C83B6D4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5596705"/>
            <a:ext cx="338842" cy="338842"/>
          </a:xfrm>
          <a:prstGeom prst="rect">
            <a:avLst/>
          </a:prstGeom>
        </p:spPr>
      </p:pic>
      <p:pic>
        <p:nvPicPr>
          <p:cNvPr id="20" name="Graphic 19" descr="Cow">
            <a:extLst>
              <a:ext uri="{FF2B5EF4-FFF2-40B4-BE49-F238E27FC236}">
                <a16:creationId xmlns:a16="http://schemas.microsoft.com/office/drawing/2014/main" id="{B5C2BF80-AD66-FB48-AFD8-076ACF5F6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3928420"/>
            <a:ext cx="338842" cy="3388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2FF24C-A651-6246-B47B-BD329A0ED98C}"/>
              </a:ext>
            </a:extLst>
          </p:cNvPr>
          <p:cNvSpPr/>
          <p:nvPr/>
        </p:nvSpPr>
        <p:spPr>
          <a:xfrm>
            <a:off x="593767" y="105662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329D9-1227-7843-AF76-BF12807ACDFF}"/>
              </a:ext>
            </a:extLst>
          </p:cNvPr>
          <p:cNvSpPr/>
          <p:nvPr/>
        </p:nvSpPr>
        <p:spPr>
          <a:xfrm>
            <a:off x="593766" y="192110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2EE3E2-F339-064D-AEDB-63A2DC03302A}"/>
              </a:ext>
            </a:extLst>
          </p:cNvPr>
          <p:cNvSpPr/>
          <p:nvPr/>
        </p:nvSpPr>
        <p:spPr>
          <a:xfrm>
            <a:off x="593765" y="278542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3AEF3D-BC64-FD45-814E-23231BBA6FA7}"/>
              </a:ext>
            </a:extLst>
          </p:cNvPr>
          <p:cNvSpPr/>
          <p:nvPr/>
        </p:nvSpPr>
        <p:spPr>
          <a:xfrm>
            <a:off x="593764" y="363019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ACF5ED-A23A-9540-AD68-50E9E0A74E8E}"/>
              </a:ext>
            </a:extLst>
          </p:cNvPr>
          <p:cNvSpPr/>
          <p:nvPr/>
        </p:nvSpPr>
        <p:spPr>
          <a:xfrm>
            <a:off x="593764" y="448263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C0DE2F-7925-8244-857B-13A3532CA626}"/>
              </a:ext>
            </a:extLst>
          </p:cNvPr>
          <p:cNvSpPr/>
          <p:nvPr/>
        </p:nvSpPr>
        <p:spPr>
          <a:xfrm>
            <a:off x="593763" y="532660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DEFDD-1584-524E-8C05-2D63C38304B6}"/>
              </a:ext>
            </a:extLst>
          </p:cNvPr>
          <p:cNvSpPr txBox="1"/>
          <p:nvPr/>
        </p:nvSpPr>
        <p:spPr>
          <a:xfrm>
            <a:off x="7584846" y="4377618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                   AT                      TT</a:t>
            </a:r>
          </a:p>
        </p:txBody>
      </p:sp>
      <p:pic>
        <p:nvPicPr>
          <p:cNvPr id="26" name="Graphic 25" descr="Cow">
            <a:extLst>
              <a:ext uri="{FF2B5EF4-FFF2-40B4-BE49-F238E27FC236}">
                <a16:creationId xmlns:a16="http://schemas.microsoft.com/office/drawing/2014/main" id="{C93891AE-9048-234A-AF49-7939E4D50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3018" y="3994441"/>
            <a:ext cx="338842" cy="338842"/>
          </a:xfrm>
          <a:prstGeom prst="rect">
            <a:avLst/>
          </a:prstGeom>
        </p:spPr>
      </p:pic>
      <p:pic>
        <p:nvPicPr>
          <p:cNvPr id="27" name="Graphic 26" descr="Cow">
            <a:extLst>
              <a:ext uri="{FF2B5EF4-FFF2-40B4-BE49-F238E27FC236}">
                <a16:creationId xmlns:a16="http://schemas.microsoft.com/office/drawing/2014/main" id="{29D8598B-5783-6640-BB49-437DBF6A3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2312" y="1402254"/>
            <a:ext cx="338842" cy="338842"/>
          </a:xfrm>
          <a:prstGeom prst="rect">
            <a:avLst/>
          </a:prstGeom>
        </p:spPr>
      </p:pic>
      <p:pic>
        <p:nvPicPr>
          <p:cNvPr id="28" name="Graphic 27" descr="Cow">
            <a:extLst>
              <a:ext uri="{FF2B5EF4-FFF2-40B4-BE49-F238E27FC236}">
                <a16:creationId xmlns:a16="http://schemas.microsoft.com/office/drawing/2014/main" id="{EE5E2AC9-8F72-5447-B59C-A04C7396D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3829" y="2664397"/>
            <a:ext cx="338842" cy="338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9D3221-4626-A242-9E52-926DB708DC62}"/>
              </a:ext>
            </a:extLst>
          </p:cNvPr>
          <p:cNvSpPr txBox="1"/>
          <p:nvPr/>
        </p:nvSpPr>
        <p:spPr>
          <a:xfrm rot="16200000">
            <a:off x="6752037" y="2649152"/>
            <a:ext cx="111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coat color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72D2B-5D70-2F4E-808A-8D854F150189}"/>
              </a:ext>
            </a:extLst>
          </p:cNvPr>
          <p:cNvSpPr/>
          <p:nvPr/>
        </p:nvSpPr>
        <p:spPr>
          <a:xfrm>
            <a:off x="605638" y="1056625"/>
            <a:ext cx="320637" cy="5149028"/>
          </a:xfrm>
          <a:prstGeom prst="rect">
            <a:avLst/>
          </a:prstGeom>
          <a:solidFill>
            <a:srgbClr val="FF2600">
              <a:alpha val="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08976-1ACE-E642-90A5-140C7BBD666B}"/>
              </a:ext>
            </a:extLst>
          </p:cNvPr>
          <p:cNvSpPr/>
          <p:nvPr/>
        </p:nvSpPr>
        <p:spPr>
          <a:xfrm>
            <a:off x="7677050" y="1571675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5608C-F0C4-5F4B-B4F8-ACB6F7106BE9}"/>
              </a:ext>
            </a:extLst>
          </p:cNvPr>
          <p:cNvSpPr/>
          <p:nvPr/>
        </p:nvSpPr>
        <p:spPr>
          <a:xfrm>
            <a:off x="7677050" y="2773028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3F94CF-76BE-454C-9126-2884279AABD7}"/>
              </a:ext>
            </a:extLst>
          </p:cNvPr>
          <p:cNvSpPr/>
          <p:nvPr/>
        </p:nvSpPr>
        <p:spPr>
          <a:xfrm>
            <a:off x="9053328" y="4071307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46B36F6-3C9C-AC4A-B670-8F19E2943220}"/>
              </a:ext>
            </a:extLst>
          </p:cNvPr>
          <p:cNvSpPr/>
          <p:nvPr/>
        </p:nvSpPr>
        <p:spPr>
          <a:xfrm>
            <a:off x="10331883" y="2787660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A3ACB1-3244-E44F-8641-F31CA43D09C8}"/>
              </a:ext>
            </a:extLst>
          </p:cNvPr>
          <p:cNvSpPr/>
          <p:nvPr/>
        </p:nvSpPr>
        <p:spPr>
          <a:xfrm>
            <a:off x="8859466" y="4071307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689A32-5422-9B42-9931-04FF187361F2}"/>
              </a:ext>
            </a:extLst>
          </p:cNvPr>
          <p:cNvSpPr/>
          <p:nvPr/>
        </p:nvSpPr>
        <p:spPr>
          <a:xfrm>
            <a:off x="10331883" y="1533175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7398AB-5E5A-DE45-BAF2-8856941C91F4}"/>
              </a:ext>
            </a:extLst>
          </p:cNvPr>
          <p:cNvCxnSpPr/>
          <p:nvPr/>
        </p:nvCxnSpPr>
        <p:spPr>
          <a:xfrm>
            <a:off x="7584846" y="2868133"/>
            <a:ext cx="2940899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CAA453-54DB-8F42-B574-589F744F9AB1}"/>
              </a:ext>
            </a:extLst>
          </p:cNvPr>
          <p:cNvSpPr txBox="1"/>
          <p:nvPr/>
        </p:nvSpPr>
        <p:spPr>
          <a:xfrm>
            <a:off x="8793513" y="329467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significant</a:t>
            </a:r>
          </a:p>
        </p:txBody>
      </p:sp>
    </p:spTree>
    <p:extLst>
      <p:ext uri="{BB962C8B-B14F-4D97-AF65-F5344CB8AC3E}">
        <p14:creationId xmlns:p14="http://schemas.microsoft.com/office/powerpoint/2010/main" val="214875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BBE3C-59E5-F448-8B16-6573F317B827}"/>
              </a:ext>
            </a:extLst>
          </p:cNvPr>
          <p:cNvSpPr txBox="1"/>
          <p:nvPr/>
        </p:nvSpPr>
        <p:spPr>
          <a:xfrm>
            <a:off x="0" y="-1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GWAS – Continuous trait</a:t>
            </a:r>
          </a:p>
          <a:p>
            <a:endParaRPr lang="en-US" sz="10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8DD63625-EACA-AD4A-8C7F-045DEBEDAC0D}"/>
              </a:ext>
            </a:extLst>
          </p:cNvPr>
          <p:cNvSpPr/>
          <p:nvPr/>
        </p:nvSpPr>
        <p:spPr>
          <a:xfrm>
            <a:off x="4937760" y="2425566"/>
            <a:ext cx="2387065" cy="914400"/>
          </a:xfrm>
          <a:prstGeom prst="parallelogram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CC014-7172-0B4E-BDF1-0EEDA8DA0274}"/>
              </a:ext>
            </a:extLst>
          </p:cNvPr>
          <p:cNvSpPr txBox="1"/>
          <p:nvPr/>
        </p:nvSpPr>
        <p:spPr>
          <a:xfrm>
            <a:off x="593767" y="1056625"/>
            <a:ext cx="50545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AGTAGACTACTGCATACTCGT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TGTAGACTACTGCATACTCGT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  <a:p>
            <a:r>
              <a:rPr lang="en-US" sz="28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TGTTGACTACTGCATACTCGT</a:t>
            </a:r>
          </a:p>
        </p:txBody>
      </p:sp>
      <p:pic>
        <p:nvPicPr>
          <p:cNvPr id="14" name="Graphic 13" descr="Cow">
            <a:extLst>
              <a:ext uri="{FF2B5EF4-FFF2-40B4-BE49-F238E27FC236}">
                <a16:creationId xmlns:a16="http://schemas.microsoft.com/office/drawing/2014/main" id="{CF784612-7A8B-DD49-B774-DE6A72336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04" y="2974751"/>
            <a:ext cx="338842" cy="338842"/>
          </a:xfrm>
          <a:prstGeom prst="rect">
            <a:avLst/>
          </a:prstGeom>
        </p:spPr>
      </p:pic>
      <p:pic>
        <p:nvPicPr>
          <p:cNvPr id="15" name="Graphic 14" descr="Cow">
            <a:extLst>
              <a:ext uri="{FF2B5EF4-FFF2-40B4-BE49-F238E27FC236}">
                <a16:creationId xmlns:a16="http://schemas.microsoft.com/office/drawing/2014/main" id="{213373D8-9EED-0C4A-BF02-75A64716E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1326730"/>
            <a:ext cx="338842" cy="338842"/>
          </a:xfrm>
          <a:prstGeom prst="rect">
            <a:avLst/>
          </a:prstGeom>
        </p:spPr>
      </p:pic>
      <p:pic>
        <p:nvPicPr>
          <p:cNvPr id="17" name="Graphic 16" descr="Cow">
            <a:extLst>
              <a:ext uri="{FF2B5EF4-FFF2-40B4-BE49-F238E27FC236}">
                <a16:creationId xmlns:a16="http://schemas.microsoft.com/office/drawing/2014/main" id="{76E73B2D-4EDA-2446-9A2E-9477E2C7A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2210149"/>
            <a:ext cx="338842" cy="3388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2F97B6-3119-AA43-B5B0-D323660617A5}"/>
              </a:ext>
            </a:extLst>
          </p:cNvPr>
          <p:cNvSpPr/>
          <p:nvPr/>
        </p:nvSpPr>
        <p:spPr>
          <a:xfrm>
            <a:off x="7493331" y="1479279"/>
            <a:ext cx="3257463" cy="28983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Cow">
            <a:extLst>
              <a:ext uri="{FF2B5EF4-FFF2-40B4-BE49-F238E27FC236}">
                <a16:creationId xmlns:a16="http://schemas.microsoft.com/office/drawing/2014/main" id="{075737E2-C1EE-CF40-AFD7-8FC51ACE5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75" y="4778427"/>
            <a:ext cx="338842" cy="338842"/>
          </a:xfrm>
          <a:prstGeom prst="rect">
            <a:avLst/>
          </a:prstGeom>
        </p:spPr>
      </p:pic>
      <p:pic>
        <p:nvPicPr>
          <p:cNvPr id="19" name="Graphic 18" descr="Cow">
            <a:extLst>
              <a:ext uri="{FF2B5EF4-FFF2-40B4-BE49-F238E27FC236}">
                <a16:creationId xmlns:a16="http://schemas.microsoft.com/office/drawing/2014/main" id="{B50CB5B2-F96E-6E4A-8440-51C83B6D4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4" y="5596705"/>
            <a:ext cx="338842" cy="338842"/>
          </a:xfrm>
          <a:prstGeom prst="rect">
            <a:avLst/>
          </a:prstGeom>
        </p:spPr>
      </p:pic>
      <p:pic>
        <p:nvPicPr>
          <p:cNvPr id="20" name="Graphic 19" descr="Cow">
            <a:extLst>
              <a:ext uri="{FF2B5EF4-FFF2-40B4-BE49-F238E27FC236}">
                <a16:creationId xmlns:a16="http://schemas.microsoft.com/office/drawing/2014/main" id="{B5C2BF80-AD66-FB48-AFD8-076ACF5F6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04" y="3928420"/>
            <a:ext cx="338842" cy="3388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2FF24C-A651-6246-B47B-BD329A0ED98C}"/>
              </a:ext>
            </a:extLst>
          </p:cNvPr>
          <p:cNvSpPr/>
          <p:nvPr/>
        </p:nvSpPr>
        <p:spPr>
          <a:xfrm>
            <a:off x="593767" y="105662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6329D9-1227-7843-AF76-BF12807ACDFF}"/>
              </a:ext>
            </a:extLst>
          </p:cNvPr>
          <p:cNvSpPr/>
          <p:nvPr/>
        </p:nvSpPr>
        <p:spPr>
          <a:xfrm>
            <a:off x="593766" y="192110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2EE3E2-F339-064D-AEDB-63A2DC03302A}"/>
              </a:ext>
            </a:extLst>
          </p:cNvPr>
          <p:cNvSpPr/>
          <p:nvPr/>
        </p:nvSpPr>
        <p:spPr>
          <a:xfrm>
            <a:off x="593765" y="2785426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3AEF3D-BC64-FD45-814E-23231BBA6FA7}"/>
              </a:ext>
            </a:extLst>
          </p:cNvPr>
          <p:cNvSpPr/>
          <p:nvPr/>
        </p:nvSpPr>
        <p:spPr>
          <a:xfrm>
            <a:off x="593764" y="363019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ACF5ED-A23A-9540-AD68-50E9E0A74E8E}"/>
              </a:ext>
            </a:extLst>
          </p:cNvPr>
          <p:cNvSpPr/>
          <p:nvPr/>
        </p:nvSpPr>
        <p:spPr>
          <a:xfrm>
            <a:off x="593764" y="4482635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C0DE2F-7925-8244-857B-13A3532CA626}"/>
              </a:ext>
            </a:extLst>
          </p:cNvPr>
          <p:cNvSpPr/>
          <p:nvPr/>
        </p:nvSpPr>
        <p:spPr>
          <a:xfrm>
            <a:off x="593763" y="5326600"/>
            <a:ext cx="4583875" cy="8790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DEFDD-1584-524E-8C05-2D63C38304B6}"/>
              </a:ext>
            </a:extLst>
          </p:cNvPr>
          <p:cNvSpPr txBox="1"/>
          <p:nvPr/>
        </p:nvSpPr>
        <p:spPr>
          <a:xfrm>
            <a:off x="7584846" y="4377618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                   AT                      TT</a:t>
            </a:r>
          </a:p>
        </p:txBody>
      </p:sp>
      <p:pic>
        <p:nvPicPr>
          <p:cNvPr id="26" name="Graphic 25" descr="Cow">
            <a:extLst>
              <a:ext uri="{FF2B5EF4-FFF2-40B4-BE49-F238E27FC236}">
                <a16:creationId xmlns:a16="http://schemas.microsoft.com/office/drawing/2014/main" id="{C93891AE-9048-234A-AF49-7939E4D50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3018" y="3994441"/>
            <a:ext cx="338842" cy="338842"/>
          </a:xfrm>
          <a:prstGeom prst="rect">
            <a:avLst/>
          </a:prstGeom>
        </p:spPr>
      </p:pic>
      <p:pic>
        <p:nvPicPr>
          <p:cNvPr id="27" name="Graphic 26" descr="Cow">
            <a:extLst>
              <a:ext uri="{FF2B5EF4-FFF2-40B4-BE49-F238E27FC236}">
                <a16:creationId xmlns:a16="http://schemas.microsoft.com/office/drawing/2014/main" id="{29D8598B-5783-6640-BB49-437DBF6A3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2312" y="1402254"/>
            <a:ext cx="338842" cy="338842"/>
          </a:xfrm>
          <a:prstGeom prst="rect">
            <a:avLst/>
          </a:prstGeom>
        </p:spPr>
      </p:pic>
      <p:pic>
        <p:nvPicPr>
          <p:cNvPr id="28" name="Graphic 27" descr="Cow">
            <a:extLst>
              <a:ext uri="{FF2B5EF4-FFF2-40B4-BE49-F238E27FC236}">
                <a16:creationId xmlns:a16="http://schemas.microsoft.com/office/drawing/2014/main" id="{EE5E2AC9-8F72-5447-B59C-A04C7396D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3829" y="2664397"/>
            <a:ext cx="338842" cy="338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9D3221-4626-A242-9E52-926DB708DC62}"/>
              </a:ext>
            </a:extLst>
          </p:cNvPr>
          <p:cNvSpPr txBox="1"/>
          <p:nvPr/>
        </p:nvSpPr>
        <p:spPr>
          <a:xfrm rot="16200000">
            <a:off x="6752037" y="2649152"/>
            <a:ext cx="111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coat color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72D2B-5D70-2F4E-808A-8D854F150189}"/>
              </a:ext>
            </a:extLst>
          </p:cNvPr>
          <p:cNvSpPr/>
          <p:nvPr/>
        </p:nvSpPr>
        <p:spPr>
          <a:xfrm>
            <a:off x="1280887" y="1062231"/>
            <a:ext cx="320637" cy="5149028"/>
          </a:xfrm>
          <a:prstGeom prst="rect">
            <a:avLst/>
          </a:prstGeom>
          <a:solidFill>
            <a:srgbClr val="FF2600">
              <a:alpha val="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08976-1ACE-E642-90A5-140C7BBD666B}"/>
              </a:ext>
            </a:extLst>
          </p:cNvPr>
          <p:cNvSpPr/>
          <p:nvPr/>
        </p:nvSpPr>
        <p:spPr>
          <a:xfrm>
            <a:off x="10322572" y="1540446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75608C-F0C4-5F4B-B4F8-ACB6F7106BE9}"/>
              </a:ext>
            </a:extLst>
          </p:cNvPr>
          <p:cNvSpPr/>
          <p:nvPr/>
        </p:nvSpPr>
        <p:spPr>
          <a:xfrm>
            <a:off x="8906912" y="2793481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3F94CF-76BE-454C-9126-2884279AABD7}"/>
              </a:ext>
            </a:extLst>
          </p:cNvPr>
          <p:cNvSpPr/>
          <p:nvPr/>
        </p:nvSpPr>
        <p:spPr>
          <a:xfrm>
            <a:off x="9100774" y="2793481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46B36F6-3C9C-AC4A-B670-8F19E2943220}"/>
              </a:ext>
            </a:extLst>
          </p:cNvPr>
          <p:cNvSpPr/>
          <p:nvPr/>
        </p:nvSpPr>
        <p:spPr>
          <a:xfrm>
            <a:off x="7803465" y="4089098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A3ACB1-3244-E44F-8641-F31CA43D09C8}"/>
              </a:ext>
            </a:extLst>
          </p:cNvPr>
          <p:cNvSpPr/>
          <p:nvPr/>
        </p:nvSpPr>
        <p:spPr>
          <a:xfrm>
            <a:off x="7624200" y="4092302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689A32-5422-9B42-9931-04FF187361F2}"/>
              </a:ext>
            </a:extLst>
          </p:cNvPr>
          <p:cNvSpPr/>
          <p:nvPr/>
        </p:nvSpPr>
        <p:spPr>
          <a:xfrm>
            <a:off x="10514764" y="1533175"/>
            <a:ext cx="193862" cy="190211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7398AB-5E5A-DE45-BAF2-8856941C91F4}"/>
              </a:ext>
            </a:extLst>
          </p:cNvPr>
          <p:cNvCxnSpPr>
            <a:cxnSpLocks/>
            <a:stCxn id="36" idx="7"/>
            <a:endCxn id="37" idx="2"/>
          </p:cNvCxnSpPr>
          <p:nvPr/>
        </p:nvCxnSpPr>
        <p:spPr>
          <a:xfrm flipV="1">
            <a:off x="7789672" y="1628281"/>
            <a:ext cx="2725092" cy="249187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E384BB-1384-CF45-A070-859FF17D4A22}"/>
              </a:ext>
            </a:extLst>
          </p:cNvPr>
          <p:cNvSpPr txBox="1"/>
          <p:nvPr/>
        </p:nvSpPr>
        <p:spPr>
          <a:xfrm>
            <a:off x="8749364" y="3542097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significant!</a:t>
            </a:r>
          </a:p>
        </p:txBody>
      </p:sp>
    </p:spTree>
    <p:extLst>
      <p:ext uri="{BB962C8B-B14F-4D97-AF65-F5344CB8AC3E}">
        <p14:creationId xmlns:p14="http://schemas.microsoft.com/office/powerpoint/2010/main" val="128560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16097</TotalTime>
  <Words>1195</Words>
  <Application>Microsoft Macintosh PowerPoint</Application>
  <PresentationFormat>Widescreen</PresentationFormat>
  <Paragraphs>286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Courier New</vt:lpstr>
      <vt:lpstr>Office Theme</vt:lpstr>
      <vt:lpstr>      Binary Response Variables, Random vs Fixed Effects, and Outliers  Biology 683  Lecture GLM2   Heath Blackmon</vt:lpstr>
      <vt:lpstr>GLM and LM function in R</vt:lpstr>
      <vt:lpstr>R versus the math implied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Mixed models</vt:lpstr>
      <vt:lpstr>Mixed models</vt:lpstr>
      <vt:lpstr>Example of fixed effects</vt:lpstr>
      <vt:lpstr>Example of fixed effects (two factor ANOVA)</vt:lpstr>
      <vt:lpstr>Interpreting Coefficients</vt:lpstr>
      <vt:lpstr>What is a random effect</vt:lpstr>
      <vt:lpstr>What is a random effect</vt:lpstr>
      <vt:lpstr>Example of random effects</vt:lpstr>
      <vt:lpstr>Example of random effects</vt:lpstr>
      <vt:lpstr>Implementing a mixed effects model</vt:lpstr>
      <vt:lpstr>Implementing a mixed effects model</vt:lpstr>
      <vt:lpstr>Implementing a mixed effects model</vt:lpstr>
      <vt:lpstr>Considerations for models with random effects</vt:lpstr>
      <vt:lpstr>4 Types of outliers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189</cp:revision>
  <cp:lastPrinted>2018-01-03T17:27:34Z</cp:lastPrinted>
  <dcterms:created xsi:type="dcterms:W3CDTF">2018-01-03T17:15:04Z</dcterms:created>
  <dcterms:modified xsi:type="dcterms:W3CDTF">2023-10-23T20:52:26Z</dcterms:modified>
</cp:coreProperties>
</file>